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72" r:id="rId2"/>
    <p:sldId id="36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1" r:id="rId34"/>
    <p:sldId id="414" r:id="rId35"/>
    <p:sldId id="412" r:id="rId36"/>
    <p:sldId id="413" r:id="rId37"/>
    <p:sldId id="415" r:id="rId38"/>
    <p:sldId id="416" r:id="rId39"/>
    <p:sldId id="417" r:id="rId40"/>
    <p:sldId id="418" r:id="rId41"/>
    <p:sldId id="419" r:id="rId42"/>
    <p:sldId id="420" r:id="rId43"/>
    <p:sldId id="378" r:id="rId44"/>
    <p:sldId id="379" r:id="rId45"/>
  </p:sldIdLst>
  <p:sldSz cx="12192000" cy="6858000"/>
  <p:notesSz cx="6737350" cy="9875838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7" orient="horz" pos="2614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F98420"/>
    <a:srgbClr val="2D3494"/>
    <a:srgbClr val="E30F3C"/>
    <a:srgbClr val="2F2A85"/>
    <a:srgbClr val="2F3696"/>
    <a:srgbClr val="9BA0E1"/>
    <a:srgbClr val="7B82D7"/>
    <a:srgbClr val="FC065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9" autoAdjust="0"/>
    <p:restoredTop sz="95400" autoAdjust="0"/>
  </p:normalViewPr>
  <p:slideViewPr>
    <p:cSldViewPr>
      <p:cViewPr>
        <p:scale>
          <a:sx n="70" d="100"/>
          <a:sy n="70" d="100"/>
        </p:scale>
        <p:origin x="-852" y="-96"/>
      </p:cViewPr>
      <p:guideLst>
        <p:guide orient="horz" pos="346"/>
        <p:guide orient="horz" pos="618"/>
        <p:guide orient="horz" pos="210"/>
        <p:guide orient="horz" pos="2614"/>
        <p:guide orient="horz" pos="391"/>
        <p:guide pos="211"/>
        <p:guide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529" y="1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529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8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2950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8" y="4691029"/>
            <a:ext cx="5389880" cy="4444126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8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6351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69626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16646045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3"/>
            <a:ext cx="11520000" cy="490530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004666" y="6513086"/>
            <a:ext cx="179536" cy="184666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63" r:id="rId3"/>
    <p:sldLayoutId id="21474837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450"/>
        </a:spcBef>
        <a:buClr>
          <a:srgbClr val="014694"/>
        </a:buClr>
        <a:buFont typeface="Arial" pitchFamily="34" charset="0"/>
        <a:buNone/>
        <a:defRPr sz="14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14694"/>
        </a:buClr>
        <a:buFont typeface="Wingdings" pitchFamily="2" charset="2"/>
        <a:buChar char="§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–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shop.prosv.ru/vserossijskie-proverochnye-raboty-matematika-15-tipovyx-variantov-5-klass3431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vserossijskie-proverochnye-raboty-matematika-15-tipovyx-variantov-5-klass343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vserossijskie-proverochnye-raboty-matematika-15-tipovyx-variantov-5-klass343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5-klass343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rabochaya-tetrad-5-klass2809" TargetMode="External"/><Relationship Id="rId2" Type="http://schemas.openxmlformats.org/officeDocument/2006/relationships/hyperlink" Target="https://shop.prosv.ru/vserossijskie-proverochnye-raboty-matematika-15-tipovyx-variantov-5-klass343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sv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551320" y="2586731"/>
            <a:ext cx="11089296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014694"/>
                </a:solidFill>
                <a:latin typeface="+mn-lt"/>
              </a:rPr>
              <a:t>Готовимся к Всероссийской</a:t>
            </a:r>
          </a:p>
          <a:p>
            <a:r>
              <a:rPr lang="ru-RU" sz="4400" smtClean="0">
                <a:solidFill>
                  <a:srgbClr val="014694"/>
                </a:solidFill>
                <a:latin typeface="+mn-lt"/>
              </a:rPr>
              <a:t>проверочной </a:t>
            </a:r>
            <a:r>
              <a:rPr lang="ru-RU" sz="4400" smtClean="0">
                <a:solidFill>
                  <a:srgbClr val="014694"/>
                </a:solidFill>
                <a:latin typeface="+mn-lt"/>
              </a:rPr>
              <a:t>работе</a:t>
            </a:r>
            <a:endParaRPr lang="ru-RU" sz="40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74962" y="505604"/>
            <a:ext cx="2668364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7200" b="1" smtClean="0">
                <a:solidFill>
                  <a:srgbClr val="014694"/>
                </a:solidFill>
              </a:rPr>
              <a:t>5 </a:t>
            </a:r>
            <a:r>
              <a:rPr lang="ru-RU" sz="4000" b="1" smtClean="0">
                <a:solidFill>
                  <a:srgbClr val="014694"/>
                </a:solidFill>
              </a:rPr>
              <a:t>КЛАСС</a:t>
            </a:r>
            <a:endParaRPr lang="ru-RU" sz="4000" b="1" dirty="0" smtClean="0">
              <a:solidFill>
                <a:srgbClr val="01469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931640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>
                <a:solidFill>
                  <a:srgbClr val="002060"/>
                </a:solidFill>
              </a:rPr>
              <a:t>умножить </a:t>
            </a:r>
            <a:r>
              <a:rPr lang="ru-RU" sz="2800" b="1" smtClean="0">
                <a:solidFill>
                  <a:srgbClr val="002060"/>
                </a:solidFill>
              </a:rPr>
              <a:t>разность на </a:t>
            </a:r>
            <a:r>
              <a:rPr lang="ru-RU" sz="2800" b="1" dirty="0">
                <a:solidFill>
                  <a:srgbClr val="002060"/>
                </a:solidFill>
              </a:rPr>
              <a:t>число</a:t>
            </a:r>
            <a:r>
              <a:rPr lang="ru-RU" sz="2800" dirty="0">
                <a:solidFill>
                  <a:srgbClr val="002060"/>
                </a:solidFill>
              </a:rPr>
              <a:t>, можно </a:t>
            </a:r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уменьшаемое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вычитаемое на </a:t>
            </a:r>
            <a:r>
              <a:rPr lang="ru-RU" sz="2800" dirty="0">
                <a:solidFill>
                  <a:srgbClr val="002060"/>
                </a:solidFill>
              </a:rPr>
              <a:t>это число и из первого произведения вычесть второе</a:t>
            </a:r>
          </a:p>
          <a:p>
            <a:pPr algn="ctr"/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распределительное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 </a:t>
            </a:r>
            <a:r>
              <a:rPr lang="ru-RU" sz="2800">
                <a:solidFill>
                  <a:srgbClr val="002060"/>
                </a:solidFill>
              </a:rPr>
              <a:t>относительно </a:t>
            </a:r>
            <a:r>
              <a:rPr lang="ru-RU" sz="2800" smtClean="0">
                <a:solidFill>
                  <a:srgbClr val="002060"/>
                </a:solidFill>
              </a:rPr>
              <a:t>вычитания</a:t>
            </a:r>
            <a:r>
              <a:rPr lang="ru-RU" sz="2800" dirty="0">
                <a:solidFill>
                  <a:srgbClr val="002060"/>
                </a:solidFill>
              </a:rPr>
              <a:t>).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(33 – 25) · 4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(33 – 25) · 4 = (33 · 4) – (25 · 4) = 132 – 100 = 32.</a:t>
            </a:r>
          </a:p>
        </p:txBody>
      </p:sp>
    </p:spTree>
    <p:extLst>
      <p:ext uri="{BB962C8B-B14F-4D97-AF65-F5344CB8AC3E}">
        <p14:creationId xmlns:p14="http://schemas.microsoft.com/office/powerpoint/2010/main" val="25468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84784"/>
            <a:ext cx="116652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ВЫПОЛНЕНИЕ ДЕЙСТВИЙ В </a:t>
            </a:r>
            <a:r>
              <a:rPr lang="ru-RU" sz="2800" b="1">
                <a:solidFill>
                  <a:srgbClr val="002060"/>
                </a:solidFill>
              </a:rPr>
              <a:t>ЧИСЛОВОМ </a:t>
            </a:r>
            <a:r>
              <a:rPr lang="ru-RU" sz="2800" b="1" smtClean="0">
                <a:solidFill>
                  <a:srgbClr val="002060"/>
                </a:solidFill>
              </a:rPr>
              <a:t>ВЫРАЖЕНИИ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1) Если </a:t>
            </a:r>
            <a:r>
              <a:rPr lang="ru-RU" sz="2800">
                <a:solidFill>
                  <a:srgbClr val="002060"/>
                </a:solidFill>
              </a:rPr>
              <a:t>в </a:t>
            </a:r>
            <a:r>
              <a:rPr lang="ru-RU" sz="2800" smtClean="0">
                <a:solidFill>
                  <a:srgbClr val="002060"/>
                </a:solidFill>
              </a:rPr>
              <a:t>выражении </a:t>
            </a:r>
            <a:r>
              <a:rPr lang="ru-RU" sz="2800" dirty="0">
                <a:solidFill>
                  <a:srgbClr val="002060"/>
                </a:solidFill>
              </a:rPr>
              <a:t>нет скобок и оно содержит действия </a:t>
            </a:r>
            <a:r>
              <a:rPr lang="ru-RU" sz="2800" dirty="0" smtClean="0">
                <a:solidFill>
                  <a:srgbClr val="002060"/>
                </a:solidFill>
              </a:rPr>
              <a:t>только одной </a:t>
            </a:r>
            <a:r>
              <a:rPr lang="ru-RU" sz="2800" dirty="0">
                <a:solidFill>
                  <a:srgbClr val="002060"/>
                </a:solidFill>
              </a:rPr>
              <a:t>ступени (сложение </a:t>
            </a:r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вычитание </a:t>
            </a:r>
            <a:r>
              <a:rPr lang="ru-RU" sz="2800" dirty="0">
                <a:solidFill>
                  <a:srgbClr val="002060"/>
                </a:solidFill>
              </a:rPr>
              <a:t>или умножение и деление), то </a:t>
            </a:r>
            <a:r>
              <a:rPr lang="ru-RU" sz="2800" dirty="0" smtClean="0">
                <a:solidFill>
                  <a:srgbClr val="002060"/>
                </a:solidFill>
              </a:rPr>
              <a:t>их выполняют </a:t>
            </a:r>
            <a:r>
              <a:rPr lang="ru-RU" sz="2800" dirty="0">
                <a:solidFill>
                  <a:srgbClr val="002060"/>
                </a:solidFill>
              </a:rPr>
              <a:t>по </a:t>
            </a:r>
            <a:r>
              <a:rPr lang="ru-RU" sz="2800">
                <a:solidFill>
                  <a:srgbClr val="002060"/>
                </a:solidFill>
              </a:rPr>
              <a:t>порядку </a:t>
            </a:r>
            <a:r>
              <a:rPr lang="ru-RU" sz="2800" smtClean="0">
                <a:solidFill>
                  <a:srgbClr val="002060"/>
                </a:solidFill>
              </a:rPr>
              <a:t>слева направо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2) </a:t>
            </a:r>
            <a:r>
              <a:rPr lang="ru-RU" sz="2800">
                <a:solidFill>
                  <a:srgbClr val="002060"/>
                </a:solidFill>
              </a:rPr>
              <a:t>Если </a:t>
            </a:r>
            <a:r>
              <a:rPr lang="ru-RU" sz="2800" smtClean="0">
                <a:solidFill>
                  <a:srgbClr val="002060"/>
                </a:solidFill>
              </a:rPr>
              <a:t>выражение </a:t>
            </a:r>
            <a:r>
              <a:rPr lang="ru-RU" sz="2800" dirty="0">
                <a:solidFill>
                  <a:srgbClr val="002060"/>
                </a:solidFill>
              </a:rPr>
              <a:t>содержит действия первой (сложение </a:t>
            </a:r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вычитание</a:t>
            </a:r>
            <a:r>
              <a:rPr lang="ru-RU" sz="2800" dirty="0">
                <a:solidFill>
                  <a:srgbClr val="002060"/>
                </a:solidFill>
              </a:rPr>
              <a:t>) и второй (умножение и деление) ступени и в нём нет скобок, </a:t>
            </a:r>
            <a:r>
              <a:rPr lang="ru-RU" sz="2800" smtClean="0">
                <a:solidFill>
                  <a:srgbClr val="002060"/>
                </a:solidFill>
              </a:rPr>
              <a:t>то сначала </a:t>
            </a:r>
            <a:r>
              <a:rPr lang="ru-RU" sz="2800" dirty="0">
                <a:solidFill>
                  <a:srgbClr val="002060"/>
                </a:solidFill>
              </a:rPr>
              <a:t>выполняют действия второй ступени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— действия </a:t>
            </a:r>
            <a:r>
              <a:rPr lang="ru-RU" sz="2800" dirty="0" smtClean="0">
                <a:solidFill>
                  <a:srgbClr val="002060"/>
                </a:solidFill>
              </a:rPr>
              <a:t>первой </a:t>
            </a:r>
            <a:r>
              <a:rPr lang="ru-RU" sz="2800" dirty="0">
                <a:solidFill>
                  <a:srgbClr val="002060"/>
                </a:solidFill>
              </a:rPr>
              <a:t>ступени.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3) Если </a:t>
            </a:r>
            <a:r>
              <a:rPr lang="ru-RU" sz="2800">
                <a:solidFill>
                  <a:srgbClr val="002060"/>
                </a:solidFill>
              </a:rPr>
              <a:t>в </a:t>
            </a:r>
            <a:r>
              <a:rPr lang="ru-RU" sz="2800" smtClean="0">
                <a:solidFill>
                  <a:srgbClr val="002060"/>
                </a:solidFill>
              </a:rPr>
              <a:t>выражении </a:t>
            </a:r>
            <a:r>
              <a:rPr lang="ru-RU" sz="2800" dirty="0">
                <a:solidFill>
                  <a:srgbClr val="002060"/>
                </a:solidFill>
              </a:rPr>
              <a:t>есть скобки, </a:t>
            </a:r>
            <a:r>
              <a:rPr lang="ru-RU" sz="2800">
                <a:solidFill>
                  <a:srgbClr val="002060"/>
                </a:solidFill>
              </a:rPr>
              <a:t>то </a:t>
            </a:r>
            <a:r>
              <a:rPr lang="ru-RU" sz="2800" smtClean="0">
                <a:solidFill>
                  <a:srgbClr val="002060"/>
                </a:solidFill>
              </a:rPr>
              <a:t>сначала </a:t>
            </a:r>
            <a:r>
              <a:rPr lang="ru-RU" sz="2800" dirty="0">
                <a:solidFill>
                  <a:srgbClr val="002060"/>
                </a:solidFill>
              </a:rPr>
              <a:t>выполняют </a:t>
            </a:r>
            <a:r>
              <a:rPr lang="ru-RU" sz="2800" dirty="0" smtClean="0">
                <a:solidFill>
                  <a:srgbClr val="002060"/>
                </a:solidFill>
              </a:rPr>
              <a:t>действия </a:t>
            </a:r>
            <a:r>
              <a:rPr lang="ru-RU" sz="2800" smtClean="0">
                <a:solidFill>
                  <a:srgbClr val="002060"/>
                </a:solidFill>
              </a:rPr>
              <a:t>в скобках </a:t>
            </a:r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учитывая </a:t>
            </a:r>
            <a:r>
              <a:rPr lang="ru-RU" sz="2800" dirty="0">
                <a:solidFill>
                  <a:srgbClr val="002060"/>
                </a:solidFill>
              </a:rPr>
              <a:t>при </a:t>
            </a:r>
            <a:r>
              <a:rPr lang="ru-RU" sz="2800">
                <a:solidFill>
                  <a:srgbClr val="002060"/>
                </a:solidFill>
              </a:rPr>
              <a:t>этом </a:t>
            </a:r>
            <a:r>
              <a:rPr lang="ru-RU" sz="2800" smtClean="0">
                <a:solidFill>
                  <a:srgbClr val="002060"/>
                </a:solidFill>
              </a:rPr>
              <a:t>правила </a:t>
            </a:r>
            <a:r>
              <a:rPr lang="ru-RU" sz="2800" dirty="0">
                <a:solidFill>
                  <a:srgbClr val="002060"/>
                </a:solidFill>
              </a:rPr>
              <a:t>1 и 2).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НАХОЖДЕНИЕ </a:t>
            </a:r>
            <a:r>
              <a:rPr lang="ru-RU" sz="2800" b="1" dirty="0">
                <a:solidFill>
                  <a:srgbClr val="002060"/>
                </a:solidFill>
              </a:rPr>
              <a:t>НЕИЗВЕСТНОГО </a:t>
            </a:r>
            <a:r>
              <a:rPr lang="ru-RU" sz="2800" b="1" dirty="0" smtClean="0">
                <a:solidFill>
                  <a:srgbClr val="002060"/>
                </a:solidFill>
              </a:rPr>
              <a:t>КОМПОНЕНТА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АРИФМЕТИЧЕСКИХ </a:t>
            </a:r>
            <a:r>
              <a:rPr lang="ru-RU" sz="2800" b="1" dirty="0">
                <a:solidFill>
                  <a:srgbClr val="002060"/>
                </a:solidFill>
              </a:rPr>
              <a:t>ДЕЙСТВИЙ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слагаемое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из суммы вычесть </a:t>
            </a:r>
            <a:r>
              <a:rPr lang="ru-RU" sz="2400" dirty="0" smtClean="0">
                <a:solidFill>
                  <a:srgbClr val="002060"/>
                </a:solidFill>
              </a:rPr>
              <a:t>известное слагаемое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</a:t>
            </a:r>
            <a:r>
              <a:rPr lang="ru-RU" sz="2400" dirty="0">
                <a:solidFill>
                  <a:srgbClr val="002060"/>
                </a:solidFill>
              </a:rPr>
              <a:t>буквой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+ 154 = 247.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+ 154 = 247,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247 – 154,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93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уменьшаемое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сложить </a:t>
            </a:r>
            <a:r>
              <a:rPr lang="ru-RU" sz="2400" dirty="0" smtClean="0">
                <a:solidFill>
                  <a:srgbClr val="002060"/>
                </a:solidFill>
              </a:rPr>
              <a:t>вычитаемое и разность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</a:t>
            </a:r>
            <a:r>
              <a:rPr lang="ru-RU" sz="2400" dirty="0">
                <a:solidFill>
                  <a:srgbClr val="002060"/>
                </a:solidFill>
              </a:rPr>
              <a:t>буквой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168 = 321.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168 = 321,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168 + 321,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489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вычитаемое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</a:rPr>
              <a:t>уменьшаемого вычесть разность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буквой</a:t>
            </a:r>
            <a:r>
              <a:rPr lang="en-US" sz="2400" dirty="0" smtClean="0">
                <a:solidFill>
                  <a:srgbClr val="002060"/>
                </a:solidFill>
              </a:rPr>
              <a:t> 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149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83.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ru-RU" sz="2400" dirty="0">
                <a:solidFill>
                  <a:srgbClr val="002060"/>
                </a:solidFill>
              </a:rPr>
              <a:t>149 –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83,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149 – 83,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66.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НАХОЖДЕНИЕ </a:t>
            </a:r>
            <a:r>
              <a:rPr lang="ru-RU" sz="2800" b="1" dirty="0">
                <a:solidFill>
                  <a:srgbClr val="002060"/>
                </a:solidFill>
              </a:rPr>
              <a:t>НЕИЗВЕСТНОГО </a:t>
            </a:r>
            <a:r>
              <a:rPr lang="ru-RU" sz="2800" b="1" dirty="0" smtClean="0">
                <a:solidFill>
                  <a:srgbClr val="002060"/>
                </a:solidFill>
              </a:rPr>
              <a:t>КОМПОНЕНТА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АРИФМЕТИЧЕСКИХ </a:t>
            </a:r>
            <a:r>
              <a:rPr lang="ru-RU" sz="2800" b="1" dirty="0">
                <a:solidFill>
                  <a:srgbClr val="002060"/>
                </a:solidFill>
              </a:rPr>
              <a:t>ДЕЙСТВИЙ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неизвестный множитель</a:t>
            </a:r>
            <a:r>
              <a:rPr lang="ru-RU" sz="2400" dirty="0">
                <a:solidFill>
                  <a:srgbClr val="002060"/>
                </a:solidFill>
              </a:rPr>
              <a:t>, надо произведение </a:t>
            </a:r>
            <a:r>
              <a:rPr lang="ru-RU" sz="2400" dirty="0" smtClean="0">
                <a:solidFill>
                  <a:srgbClr val="002060"/>
                </a:solidFill>
              </a:rPr>
              <a:t>разделить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известный множитель.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37 </a:t>
            </a:r>
            <a:r>
              <a:rPr lang="ru-RU" sz="2400" dirty="0">
                <a:solidFill>
                  <a:srgbClr val="002060"/>
                </a:solidFill>
              </a:rPr>
              <a:t>·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37 ·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 : 37,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4.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делимое</a:t>
            </a:r>
            <a:r>
              <a:rPr lang="ru-RU" sz="2400" dirty="0">
                <a:solidFill>
                  <a:srgbClr val="002060"/>
                </a:solidFill>
              </a:rPr>
              <a:t>, надо частное умножить на </a:t>
            </a:r>
            <a:r>
              <a:rPr lang="ru-RU" sz="2400" dirty="0" smtClean="0">
                <a:solidFill>
                  <a:srgbClr val="002060"/>
                </a:solidFill>
              </a:rPr>
              <a:t>делитель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: 6 = 48.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: 6 = 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6 · 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288.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неизвестный делитель</a:t>
            </a:r>
            <a:r>
              <a:rPr lang="ru-RU" sz="2400" dirty="0">
                <a:solidFill>
                  <a:srgbClr val="002060"/>
                </a:solidFill>
              </a:rPr>
              <a:t>, надо делимое разделить на частное.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а, 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369 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123.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369 :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123,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369 : 123,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3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Из двух дробей с одинаковыми знаменателями больше та дробь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которой больше числитель.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698462"/>
            <a:ext cx="424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3" y="3414512"/>
            <a:ext cx="4205287" cy="5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5" y="1982180"/>
            <a:ext cx="9594179" cy="403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63" y="1959798"/>
            <a:ext cx="8178874" cy="469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56" y="2636912"/>
            <a:ext cx="9846088" cy="23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060848"/>
            <a:ext cx="8820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414588"/>
            <a:ext cx="8753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работы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 минут.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176463"/>
            <a:ext cx="8639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сложить (вычесть) десятичные дроби</a:t>
            </a:r>
            <a:r>
              <a:rPr lang="ru-RU" sz="2800" dirty="0">
                <a:solidFill>
                  <a:srgbClr val="002060"/>
                </a:solidFill>
              </a:rPr>
              <a:t>, нужно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1) уравнять в этих дробях количество знаков после запятой;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записать их друг под другом так, чтобы запятая была </a:t>
            </a:r>
            <a:r>
              <a:rPr lang="ru-RU" sz="2800" dirty="0" smtClean="0">
                <a:solidFill>
                  <a:srgbClr val="002060"/>
                </a:solidFill>
              </a:rPr>
              <a:t>записана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под </a:t>
            </a:r>
            <a:r>
              <a:rPr lang="ru-RU" sz="2800" dirty="0">
                <a:solidFill>
                  <a:srgbClr val="002060"/>
                </a:solidFill>
              </a:rPr>
              <a:t>запятой;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3) выполнить сложение (вычитание), не обращая внимания на </a:t>
            </a:r>
            <a:r>
              <a:rPr lang="ru-RU" sz="2800" dirty="0" smtClean="0">
                <a:solidFill>
                  <a:srgbClr val="002060"/>
                </a:solidFill>
              </a:rPr>
              <a:t>запятую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4) поставить в ответе запятую под запятой в данных дробях.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2420887"/>
            <a:ext cx="8162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ОКРУГЛЕНИЕ ДЕСЯТИЧНЫХ ДРОБЕЙ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1) Если первая отброшенная или заменённая нулём цифра равна 5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dirty="0">
                <a:solidFill>
                  <a:srgbClr val="002060"/>
                </a:solidFill>
              </a:rPr>
              <a:t>, 7, 8, 9, то стоящую перед ней цифру увеличивают на 1.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Если первая отброшенная или заменённая нулём цифра равна 0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dirty="0">
                <a:solidFill>
                  <a:srgbClr val="002060"/>
                </a:solidFill>
              </a:rPr>
              <a:t>, 2, 3, 4, то стоящую перед ней цифру оставляют без изменения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ПРИМЕР.</a:t>
            </a:r>
            <a:r>
              <a:rPr lang="ru-RU" sz="2800" dirty="0">
                <a:solidFill>
                  <a:srgbClr val="002060"/>
                </a:solidFill>
              </a:rPr>
              <a:t> Округлите: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251,73 до десятых;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4,547 до сотых;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5840" y="414908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</a:t>
            </a:r>
            <a:r>
              <a:rPr lang="ru-RU" sz="2800" dirty="0" smtClean="0">
                <a:solidFill>
                  <a:srgbClr val="002060"/>
                </a:solidFill>
              </a:rPr>
              <a:t>251,7</a:t>
            </a:r>
            <a:r>
              <a:rPr lang="ru-RU" sz="2800" b="1" u="sng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≈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251,7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</a:t>
            </a:r>
            <a:r>
              <a:rPr lang="ru-RU" sz="2800" dirty="0" smtClean="0">
                <a:solidFill>
                  <a:srgbClr val="002060"/>
                </a:solidFill>
              </a:rPr>
              <a:t>4,54</a:t>
            </a:r>
            <a:r>
              <a:rPr lang="ru-RU" sz="2800" b="1" u="sng" dirty="0" smtClean="0">
                <a:solidFill>
                  <a:srgbClr val="002060"/>
                </a:solidFill>
              </a:rPr>
              <a:t>7</a:t>
            </a:r>
            <a:r>
              <a:rPr lang="ru-RU" sz="2800" dirty="0">
                <a:solidFill>
                  <a:srgbClr val="002060"/>
                </a:solidFill>
              </a:rPr>
              <a:t> ≈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4,55;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умножить десятичную дробь на натуральное число,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умножить её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в полученном произведении отделить запятой столько цифр справа,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сколько их отделено запятой в десятичной дроби.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ПРИМЕР. Найдите значение выражения 2,34 · 13.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491676"/>
            <a:ext cx="7115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372780"/>
            <a:ext cx="11161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десятичную дробь на натуральное число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разделить дробь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поставить в частном запятую, когда кончится деление целой части.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</a:t>
            </a:r>
            <a:r>
              <a:rPr lang="ru-RU" sz="2800" dirty="0">
                <a:solidFill>
                  <a:srgbClr val="002060"/>
                </a:solidFill>
              </a:rPr>
              <a:t>. Найдите значение выражения 662,4 : 36.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  <a:r>
              <a:rPr lang="ru-RU" sz="2800" dirty="0">
                <a:solidFill>
                  <a:srgbClr val="002060"/>
                </a:solidFill>
              </a:rPr>
              <a:t> 662,4 : 36 = 18,4.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372780"/>
            <a:ext cx="111612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десятичную дробь на натуральное число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разделить дробь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поставить в частном запятую, когда кончится деление целой части.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</a:t>
            </a:r>
            <a:r>
              <a:rPr lang="ru-RU" sz="2800" dirty="0">
                <a:solidFill>
                  <a:srgbClr val="002060"/>
                </a:solidFill>
              </a:rPr>
              <a:t>. Найдите значение выражения 662,4 : 36.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  <a:r>
              <a:rPr lang="ru-RU" sz="2800" dirty="0">
                <a:solidFill>
                  <a:srgbClr val="002060"/>
                </a:solidFill>
              </a:rPr>
              <a:t> 662,4 : 36 = 18,4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число на десятичную дробь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в делимом и в делителе перенести запятую вправо на </a:t>
            </a:r>
            <a:r>
              <a:rPr lang="ru-RU" sz="2800" dirty="0" smtClean="0">
                <a:solidFill>
                  <a:srgbClr val="002060"/>
                </a:solidFill>
              </a:rPr>
              <a:t>столько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цифр</a:t>
            </a:r>
            <a:r>
              <a:rPr lang="ru-RU" sz="2800" dirty="0">
                <a:solidFill>
                  <a:srgbClr val="002060"/>
                </a:solidFill>
              </a:rPr>
              <a:t>, сколько их после запятой в делителе;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после этого выполнить деление на натуральное число.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ПРИМЕР. </a:t>
            </a:r>
            <a:r>
              <a:rPr lang="ru-RU" sz="2800" dirty="0">
                <a:solidFill>
                  <a:srgbClr val="002060"/>
                </a:solidFill>
              </a:rPr>
              <a:t>Найдите значение выражения 10 872 : 3,6.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 </a:t>
            </a:r>
            <a:r>
              <a:rPr lang="ru-RU" sz="2800" dirty="0">
                <a:solidFill>
                  <a:srgbClr val="002060"/>
                </a:solidFill>
              </a:rPr>
              <a:t>10 872 : 3,6 = 108 720 : 36 = 3020.</a:t>
            </a:r>
          </a:p>
        </p:txBody>
      </p:sp>
    </p:spTree>
    <p:extLst>
      <p:ext uri="{BB962C8B-B14F-4D97-AF65-F5344CB8AC3E}">
        <p14:creationId xmlns:p14="http://schemas.microsoft.com/office/powerpoint/2010/main" val="27679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72780"/>
            <a:ext cx="11737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СРЕДНЕЕ АРИФМЕТИЧЕСКОЕ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найти среднее арифметическое нескольких чисел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найти сумму этих чисел;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разделить полученную сумму на число слагаемых.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ПРИМЕР. </a:t>
            </a:r>
            <a:r>
              <a:rPr lang="ru-RU" sz="2800" dirty="0">
                <a:solidFill>
                  <a:srgbClr val="002060"/>
                </a:solidFill>
              </a:rPr>
              <a:t>Найдите среднее арифметическое чисел 12, 19, 11, 24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73 </a:t>
            </a:r>
            <a:r>
              <a:rPr lang="ru-RU" sz="2800" dirty="0">
                <a:solidFill>
                  <a:srgbClr val="002060"/>
                </a:solidFill>
              </a:rPr>
              <a:t>и 65.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2" y="4058904"/>
            <a:ext cx="77971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72780"/>
            <a:ext cx="1173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НАХОЖДЕНИЕ ЧАСТИ ОТ ЧИСЛА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12" y="2044005"/>
            <a:ext cx="1182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b="1" dirty="0">
                <a:solidFill>
                  <a:srgbClr val="002060"/>
                </a:solidFill>
              </a:rPr>
              <a:t>найти дробь от числа</a:t>
            </a:r>
            <a:r>
              <a:rPr lang="ru-RU" sz="2400" dirty="0">
                <a:solidFill>
                  <a:srgbClr val="002060"/>
                </a:solidFill>
              </a:rPr>
              <a:t>, надо умножить число на эту дробь.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>
                <a:solidFill>
                  <a:srgbClr val="002060"/>
                </a:solidFill>
              </a:rPr>
              <a:t>Найдите треть от 90.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909888"/>
            <a:ext cx="10258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0" y="1340768"/>
            <a:ext cx="10515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пользоваться учебниками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калькулятором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пользоваться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черновиком.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черновике проверяться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6" y="2132856"/>
            <a:ext cx="10629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00808"/>
            <a:ext cx="10506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69529"/>
            <a:ext cx="8280920" cy="53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810152"/>
            <a:ext cx="9765570" cy="44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810152"/>
            <a:ext cx="9765570" cy="44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2342999" y="3263576"/>
            <a:ext cx="7315243" cy="367987"/>
            <a:chOff x="2366370" y="3508453"/>
            <a:chExt cx="7315243" cy="36798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23592" y="3789040"/>
              <a:ext cx="7200800" cy="45719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66370" y="375467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79174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23190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6672064" y="376199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112224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9567170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67608" y="351832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79776" y="350845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7928" y="3508455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88087" y="3508454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85813" y="3508453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blipFill rotWithShape="1">
                <a:blip r:embed="rId6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blipFill rotWithShape="1">
                <a:blip r:embed="rId7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blipFill rotWithShape="1">
                <a:blip r:embed="rId8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blipFill rotWithShape="1">
                <a:blip r:embed="rId9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blipFill rotWithShape="1">
                <a:blip r:embed="rId10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3885" y="4192407"/>
            <a:ext cx="85837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 каменщика израсходовали по 326 кирпичей. То есть 326 ∙ 3 = 978 (кирпичей).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810152"/>
            <a:ext cx="9765570" cy="44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60061" y="4158825"/>
                <a:ext cx="8583738" cy="13703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3 каменщика израсходовали по 326 кирпичей. То есть 326 ∙ 3 = 978 (кирпичей).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</a:rPr>
                  <a:t>У них было 3 части кирпичей, то 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всех кирпичей. Когда они израсходовали 978 кирпичей, у них осталось столько, сколько вначале получили два каменщика, то 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всех кирпичей.</a:t>
                </a:r>
                <a:endParaRPr lang="ru-RU" b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61" y="4158825"/>
                <a:ext cx="8583738" cy="1370312"/>
              </a:xfrm>
              <a:prstGeom prst="rect">
                <a:avLst/>
              </a:prstGeom>
              <a:blipFill rotWithShape="1">
                <a:blip r:embed="rId6"/>
                <a:stretch>
                  <a:fillRect l="-1632" t="-5333" r="-1278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2342999" y="3263576"/>
            <a:ext cx="7315243" cy="367987"/>
            <a:chOff x="2366370" y="3508453"/>
            <a:chExt cx="7315243" cy="36798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423592" y="3789040"/>
              <a:ext cx="7200800" cy="45719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2366370" y="375467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79174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523190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6672064" y="376199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8112224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9567170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67608" y="351832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79776" y="350845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47928" y="3508455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88087" y="3508454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85813" y="3508453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blipFill rotWithShape="1">
                <a:blip r:embed="rId7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blipFill rotWithShape="1">
                <a:blip r:embed="rId8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blipFill rotWithShape="1">
                <a:blip r:embed="rId9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blipFill rotWithShape="1">
                <a:blip r:embed="rId10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blipFill rotWithShape="1">
                <a:blip r:embed="rId11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810152"/>
            <a:ext cx="9765570" cy="44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40035" y="4115128"/>
                <a:ext cx="8583738" cy="16312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3 каменщика израсходовали по 326 кирпичей. То есть 326 ∙ 3 = 978 (кирпичей).</a:t>
                </a:r>
              </a:p>
              <a:p>
                <a:r>
                  <a:rPr lang="ru-RU" b="1" dirty="0" smtClean="0">
                    <a:solidFill>
                      <a:srgbClr val="002060"/>
                    </a:solidFill>
                  </a:rPr>
                  <a:t>У них было 3 части кирпичей, то 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всех кирпичей. Когда они израсходовали 978 кирпичей, у них осталось столько, сколько вначале получили два каменщика, то 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всех кирпичей. Таким образом трое каменщиков израсходовали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002060"/>
                    </a:solidFill>
                  </a:rPr>
                  <a:t> всех кирпичей. Можно найти общее количество кирпичей: 978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/>
                    <a:cs typeface="Times New Roman"/>
                  </a:rPr>
                  <a:t>‧ 5 = 4890.</a:t>
                </a:r>
                <a:endParaRPr lang="ru-RU" b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35" y="4115128"/>
                <a:ext cx="8583738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1634" t="-4478" r="-1349" b="-7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2342999" y="3263576"/>
            <a:ext cx="7315243" cy="367987"/>
            <a:chOff x="2366370" y="3508453"/>
            <a:chExt cx="7315243" cy="36798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423592" y="3789040"/>
              <a:ext cx="7200800" cy="45719"/>
            </a:xfrm>
            <a:prstGeom prst="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2366370" y="375467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79174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5231904" y="3755694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6672064" y="3761997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8112224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9567170" y="3757729"/>
              <a:ext cx="114443" cy="11444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67608" y="351832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79776" y="3508456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47928" y="3508455"/>
              <a:ext cx="115212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III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88087" y="3508454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IV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85813" y="3508453"/>
              <a:ext cx="12813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002060"/>
                  </a:solidFill>
                </a:rPr>
                <a:t>V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каменщик</a:t>
              </a:r>
              <a:endParaRPr lang="ru-RU" sz="1600" b="1" i="1" dirty="0" smtClean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22" y="3631563"/>
                <a:ext cx="190758" cy="520463"/>
              </a:xfrm>
              <a:prstGeom prst="rect">
                <a:avLst/>
              </a:prstGeom>
              <a:blipFill rotWithShape="1">
                <a:blip r:embed="rId7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873" y="3631563"/>
                <a:ext cx="190758" cy="520463"/>
              </a:xfrm>
              <a:prstGeom prst="rect">
                <a:avLst/>
              </a:prstGeom>
              <a:blipFill rotWithShape="1">
                <a:blip r:embed="rId8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2" y="3597633"/>
                <a:ext cx="190758" cy="520463"/>
              </a:xfrm>
              <a:prstGeom prst="rect">
                <a:avLst/>
              </a:prstGeom>
              <a:blipFill rotWithShape="1">
                <a:blip r:embed="rId9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07" y="3636065"/>
                <a:ext cx="190758" cy="520463"/>
              </a:xfrm>
              <a:prstGeom prst="rect">
                <a:avLst/>
              </a:prstGeom>
              <a:blipFill rotWithShape="1">
                <a:blip r:embed="rId10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 smtClean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741" y="3623736"/>
                <a:ext cx="190758" cy="520463"/>
              </a:xfrm>
              <a:prstGeom prst="rect">
                <a:avLst/>
              </a:prstGeom>
              <a:blipFill rotWithShape="1">
                <a:blip r:embed="rId11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406908" y="5846643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4890 кирпичей.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11" y="1785211"/>
            <a:ext cx="7776864" cy="50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11" y="1785211"/>
            <a:ext cx="7776864" cy="500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3219" y="4797152"/>
            <a:ext cx="66967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Объем одного маленького параллелепипеда 4 </a:t>
            </a:r>
            <a:r>
              <a:rPr lang="ru-RU" b="1" dirty="0">
                <a:solidFill>
                  <a:srgbClr val="002060"/>
                </a:solidFill>
              </a:rPr>
              <a:t>∙ 7 ∙ </a:t>
            </a:r>
            <a:r>
              <a:rPr lang="ru-RU" b="1" dirty="0" smtClean="0">
                <a:solidFill>
                  <a:srgbClr val="002060"/>
                </a:solidFill>
              </a:rPr>
              <a:t>10 = 280 (см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Всего 13 параллелепипедов. 280 ∙ 13 = 3640 </a:t>
            </a:r>
            <a:r>
              <a:rPr lang="ru-RU" b="1" dirty="0">
                <a:solidFill>
                  <a:srgbClr val="002060"/>
                </a:solidFill>
              </a:rPr>
              <a:t>(см</a:t>
            </a:r>
            <a:r>
              <a:rPr lang="ru-RU" b="1" baseline="30000" dirty="0">
                <a:solidFill>
                  <a:srgbClr val="002060"/>
                </a:solidFill>
              </a:rPr>
              <a:t>3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9656" y="6191381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3640 </a:t>
            </a:r>
            <a:r>
              <a:rPr lang="ru-RU" b="1" dirty="0" smtClean="0">
                <a:solidFill>
                  <a:srgbClr val="002060"/>
                </a:solidFill>
              </a:rPr>
              <a:t>см</a:t>
            </a:r>
            <a:r>
              <a:rPr lang="ru-RU" b="1" baseline="30000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92" y="1372126"/>
            <a:ext cx="7461500" cy="54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81125"/>
            <a:ext cx="9982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573" y="342900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1–5, 7, 8,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оценивается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баллом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считается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верно, если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ответ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записал правильное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число,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правильную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изобразил правильный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6, 9, 10,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11, 12,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оценивается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 до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92" y="1372126"/>
            <a:ext cx="7461500" cy="54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893642" y="1837203"/>
            <a:ext cx="34427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83632" y="2060848"/>
            <a:ext cx="7920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83632" y="5949280"/>
            <a:ext cx="51125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47728" y="60840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" y="1968706"/>
            <a:ext cx="9659637" cy="26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556792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372126"/>
            <a:ext cx="1660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ВАРИАНТ 6</a:t>
            </a:r>
            <a:endParaRPr lang="ru-RU" sz="24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" y="1968706"/>
            <a:ext cx="9659637" cy="26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1584" y="3379058"/>
            <a:ext cx="66967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177 : 3 = 59 (</a:t>
            </a:r>
            <a:r>
              <a:rPr lang="ru-RU" b="1" dirty="0" err="1" smtClean="0">
                <a:solidFill>
                  <a:srgbClr val="002060"/>
                </a:solidFill>
              </a:rPr>
              <a:t>ящ</a:t>
            </a:r>
            <a:r>
              <a:rPr lang="ru-RU" b="1" dirty="0" smtClean="0">
                <a:solidFill>
                  <a:srgbClr val="002060"/>
                </a:solidFill>
              </a:rPr>
              <a:t>.)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7546" y="3933056"/>
            <a:ext cx="456086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59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551320" y="2586731"/>
            <a:ext cx="7344879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А.,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Всероссийские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проверочные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работы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Математика.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15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типовых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вариантов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 5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класс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Вольфсон Г. И. Всероссийские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проверочные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работы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Математика. Рабочая тетрадь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 5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класс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 Учебное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пособие для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общеобразовательных организаций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74962" y="505604"/>
            <a:ext cx="2668364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7200" b="1" smtClean="0">
                <a:solidFill>
                  <a:srgbClr val="014694"/>
                </a:solidFill>
              </a:rPr>
              <a:t>5 </a:t>
            </a:r>
            <a:r>
              <a:rPr lang="ru-RU" sz="4000" b="1" smtClean="0">
                <a:solidFill>
                  <a:srgbClr val="014694"/>
                </a:solidFill>
              </a:rPr>
              <a:t>КЛАСС</a:t>
            </a:r>
            <a:endParaRPr lang="ru-RU" sz="4000" b="1" dirty="0" smtClean="0">
              <a:solidFill>
                <a:srgbClr val="01469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5 класс. (Черняева М. А., Доброхвалов Р. А.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99" y="2167053"/>
            <a:ext cx="1930313" cy="277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P:\Планы и отчеты ЦИПР\0. МЕТОДИЧЕСКИЙ ОТДЕЛ\Зубкова Екатерина Дмитриевна\вебинары\ВПР\(cover) Всероссийские проверочные работы. Математика. Рабочая тетрадь. 5 класс. Учебное пособие для общеобразовательных организаций (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2207506"/>
            <a:ext cx="1944216" cy="273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7" y="1290367"/>
            <a:ext cx="10776520" cy="4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6309320"/>
            <a:ext cx="181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https://prosv.ru/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7752184" y="1268627"/>
            <a:ext cx="2304256" cy="7922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81125"/>
            <a:ext cx="9982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573" y="342900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1–5, 7, 8,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оценивается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баллом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считается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верно, если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ответ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записал правильное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число,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правильную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изобразил правильный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6, 9, 10,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11, 12,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оценивается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 до </a:t>
            </a:r>
            <a:r>
              <a: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умножить </a:t>
            </a:r>
            <a:r>
              <a:rPr lang="ru-RU" sz="2800" b="1">
                <a:solidFill>
                  <a:srgbClr val="002060"/>
                </a:solidFill>
              </a:rPr>
              <a:t>число </a:t>
            </a:r>
            <a:r>
              <a:rPr lang="ru-RU" sz="2800" b="1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произведение двух чисел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можно сначала </a:t>
            </a:r>
            <a:r>
              <a:rPr lang="ru-RU" sz="2800" dirty="0" smtClean="0">
                <a:solidFill>
                  <a:srgbClr val="002060"/>
                </a:solidFill>
              </a:rPr>
              <a:t>умножить </a:t>
            </a:r>
            <a:r>
              <a:rPr lang="ru-RU" sz="2800">
                <a:solidFill>
                  <a:srgbClr val="002060"/>
                </a:solidFill>
              </a:rPr>
              <a:t>его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первый множитель,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полученное произведение</a:t>
            </a:r>
          </a:p>
          <a:p>
            <a:pPr algn="ctr"/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второй </a:t>
            </a:r>
            <a:r>
              <a:rPr lang="ru-RU" sz="2800" dirty="0" smtClean="0">
                <a:solidFill>
                  <a:srgbClr val="002060"/>
                </a:solidFill>
              </a:rPr>
              <a:t>множитель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(сочетательное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</a:t>
            </a:r>
            <a:r>
              <a:rPr lang="ru-RU" sz="3600" b="1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25 · (4 · 16).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Решение. </a:t>
            </a:r>
            <a:r>
              <a:rPr lang="ru-RU" sz="3600" dirty="0">
                <a:solidFill>
                  <a:srgbClr val="002060"/>
                </a:solidFill>
              </a:rPr>
              <a:t>25 · (4 · 16) = (25 · 4) · 16 = 100 · 16 = 1600.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вычесть сумму </a:t>
            </a:r>
            <a:r>
              <a:rPr lang="ru-RU" sz="2800" b="1">
                <a:solidFill>
                  <a:srgbClr val="002060"/>
                </a:solidFill>
              </a:rPr>
              <a:t>из </a:t>
            </a:r>
            <a:r>
              <a:rPr lang="ru-RU" sz="2800" b="1" smtClean="0">
                <a:solidFill>
                  <a:srgbClr val="002060"/>
                </a:solidFill>
              </a:rPr>
              <a:t>числа</a:t>
            </a:r>
            <a:r>
              <a:rPr lang="ru-RU" sz="2800" smtClean="0">
                <a:solidFill>
                  <a:srgbClr val="002060"/>
                </a:solidFill>
              </a:rPr>
              <a:t>, </a:t>
            </a:r>
            <a:r>
              <a:rPr lang="ru-RU" sz="2800">
                <a:solidFill>
                  <a:srgbClr val="002060"/>
                </a:solidFill>
              </a:rPr>
              <a:t>можно </a:t>
            </a:r>
            <a:r>
              <a:rPr lang="ru-RU" sz="2800" smtClean="0">
                <a:solidFill>
                  <a:srgbClr val="002060"/>
                </a:solidFill>
              </a:rPr>
              <a:t>вначале </a:t>
            </a:r>
            <a:r>
              <a:rPr lang="ru-RU" sz="2800" dirty="0">
                <a:solidFill>
                  <a:srgbClr val="002060"/>
                </a:solidFill>
              </a:rPr>
              <a:t>вычесть из этого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числа </a:t>
            </a:r>
            <a:r>
              <a:rPr lang="ru-RU" sz="2800">
                <a:solidFill>
                  <a:srgbClr val="002060"/>
                </a:solidFill>
              </a:rPr>
              <a:t>первое </a:t>
            </a:r>
            <a:r>
              <a:rPr lang="ru-RU" sz="2800" smtClean="0">
                <a:solidFill>
                  <a:srgbClr val="002060"/>
                </a:solidFill>
              </a:rPr>
              <a:t>слагаемое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из </a:t>
            </a:r>
            <a:r>
              <a:rPr lang="ru-RU" sz="2800">
                <a:solidFill>
                  <a:srgbClr val="002060"/>
                </a:solidFill>
              </a:rPr>
              <a:t>полученной </a:t>
            </a:r>
            <a:r>
              <a:rPr lang="ru-RU" sz="2800" smtClean="0">
                <a:solidFill>
                  <a:srgbClr val="002060"/>
                </a:solidFill>
              </a:rPr>
              <a:t>разности </a:t>
            </a:r>
            <a:r>
              <a:rPr lang="ru-RU" sz="2800" dirty="0">
                <a:solidFill>
                  <a:srgbClr val="002060"/>
                </a:solidFill>
              </a:rPr>
              <a:t>вычесть </a:t>
            </a:r>
            <a:r>
              <a:rPr lang="ru-RU" sz="2800" smtClean="0">
                <a:solidFill>
                  <a:srgbClr val="002060"/>
                </a:solidFill>
              </a:rPr>
              <a:t>второе слагаемое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94 – (4 + 29).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94 </a:t>
            </a:r>
            <a:r>
              <a:rPr lang="ru-RU" sz="3600" dirty="0">
                <a:solidFill>
                  <a:srgbClr val="002060"/>
                </a:solidFill>
              </a:rPr>
              <a:t>– (4 + 29) = (94 – 4) – 29 = 90 – 29 = 61.</a:t>
            </a:r>
          </a:p>
        </p:txBody>
      </p:sp>
    </p:spTree>
    <p:extLst>
      <p:ext uri="{BB962C8B-B14F-4D97-AF65-F5344CB8AC3E}">
        <p14:creationId xmlns:p14="http://schemas.microsoft.com/office/powerpoint/2010/main" val="31234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из суммы вычесть число</a:t>
            </a:r>
            <a:r>
              <a:rPr lang="ru-RU" sz="2800" dirty="0">
                <a:solidFill>
                  <a:srgbClr val="002060"/>
                </a:solidFill>
              </a:rPr>
              <a:t>, можно вычесть его из </a:t>
            </a:r>
            <a:r>
              <a:rPr lang="ru-RU" sz="2800">
                <a:solidFill>
                  <a:srgbClr val="002060"/>
                </a:solidFill>
              </a:rPr>
              <a:t>одного </a:t>
            </a:r>
            <a:r>
              <a:rPr lang="ru-RU" sz="2800" smtClean="0">
                <a:solidFill>
                  <a:srgbClr val="002060"/>
                </a:solidFill>
              </a:rPr>
              <a:t>слагаемого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к </a:t>
            </a:r>
            <a:r>
              <a:rPr lang="ru-RU" sz="2800">
                <a:solidFill>
                  <a:srgbClr val="002060"/>
                </a:solidFill>
              </a:rPr>
              <a:t>полученной </a:t>
            </a:r>
            <a:r>
              <a:rPr lang="ru-RU" sz="2800" smtClean="0">
                <a:solidFill>
                  <a:srgbClr val="002060"/>
                </a:solidFill>
              </a:rPr>
              <a:t>разности прибавить оставшееся слагаемое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(86 + 34) – 26.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(86 + 34) – 26 = (86 – 26) + 34 = 60 + 34 = 94.</a:t>
            </a:r>
          </a:p>
        </p:txBody>
      </p:sp>
    </p:spTree>
    <p:extLst>
      <p:ext uri="{BB962C8B-B14F-4D97-AF65-F5344CB8AC3E}">
        <p14:creationId xmlns:p14="http://schemas.microsoft.com/office/powerpoint/2010/main" val="20116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931640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умножить </a:t>
            </a:r>
            <a:r>
              <a:rPr lang="ru-RU" sz="2800" b="1">
                <a:solidFill>
                  <a:srgbClr val="002060"/>
                </a:solidFill>
              </a:rPr>
              <a:t>сумму </a:t>
            </a:r>
            <a:r>
              <a:rPr lang="ru-RU" sz="2800" b="1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число</a:t>
            </a:r>
            <a:r>
              <a:rPr lang="ru-RU" sz="2800" dirty="0">
                <a:solidFill>
                  <a:srgbClr val="002060"/>
                </a:solidFill>
              </a:rPr>
              <a:t>, можно </a:t>
            </a:r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это число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каждое слагаемое </a:t>
            </a:r>
            <a:r>
              <a:rPr lang="ru-RU" sz="2800" dirty="0">
                <a:solidFill>
                  <a:srgbClr val="002060"/>
                </a:solidFill>
              </a:rPr>
              <a:t>и сложить получившиеся произведения </a:t>
            </a:r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распределительное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 относительно сложения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(54 + 15) · 2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(54 + 15) · 2 = (54 · 2) + (15 · 2) = 108 + 30 = 138.</a:t>
            </a:r>
          </a:p>
        </p:txBody>
      </p:sp>
    </p:spTree>
    <p:extLst>
      <p:ext uri="{BB962C8B-B14F-4D97-AF65-F5344CB8AC3E}">
        <p14:creationId xmlns:p14="http://schemas.microsoft.com/office/powerpoint/2010/main" val="2465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угая 1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002060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26741</TotalTime>
  <Words>2269</Words>
  <Application>Microsoft Office PowerPoint</Application>
  <PresentationFormat>Произвольный</PresentationFormat>
  <Paragraphs>308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Drofa</vt:lpstr>
      <vt:lpstr>Слайд think-cell</vt:lpstr>
      <vt:lpstr>Презентация PowerPoint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Дрофа</dc:creator>
  <cp:lastModifiedBy>Зубкова Екатерина Дмитриевна</cp:lastModifiedBy>
  <cp:revision>1520</cp:revision>
  <cp:lastPrinted>2018-05-30T14:26:43Z</cp:lastPrinted>
  <dcterms:created xsi:type="dcterms:W3CDTF">2011-07-04T10:53:52Z</dcterms:created>
  <dcterms:modified xsi:type="dcterms:W3CDTF">2020-04-06T13:20:57Z</dcterms:modified>
</cp:coreProperties>
</file>